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1" r:id="rId2"/>
    <p:sldId id="320" r:id="rId3"/>
    <p:sldId id="321" r:id="rId4"/>
    <p:sldId id="322" r:id="rId5"/>
    <p:sldId id="323" r:id="rId6"/>
    <p:sldId id="324" r:id="rId7"/>
    <p:sldId id="317" r:id="rId8"/>
    <p:sldId id="325" r:id="rId9"/>
    <p:sldId id="268" r:id="rId10"/>
    <p:sldId id="313" r:id="rId11"/>
    <p:sldId id="308" r:id="rId12"/>
    <p:sldId id="319" r:id="rId13"/>
    <p:sldId id="326" r:id="rId14"/>
    <p:sldId id="83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80" autoAdjust="0"/>
  </p:normalViewPr>
  <p:slideViewPr>
    <p:cSldViewPr snapToGrid="0">
      <p:cViewPr varScale="1">
        <p:scale>
          <a:sx n="68" d="100"/>
          <a:sy n="68" d="100"/>
        </p:scale>
        <p:origin x="9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37D8-4660-4DFB-BE54-674B7963B40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899F5-3A7D-4ADF-8424-8E2B7BDEC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0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9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C136-19E1-4CDE-8A7B-E96C472B001B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B2FE9-53D1-4ADD-B2D6-C932B88D391E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8762-BEEC-4B90-AC7B-141794A04795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D987-62A1-4D66-A57B-103BC5CA4B8D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52A9-6724-4BE1-9E38-18C1FB1B1B2F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470E-CC0C-48B3-AC69-F0185F197664}" type="datetime1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930-FE4A-43C5-B1E5-2A184D87F01C}" type="datetime1">
              <a:rPr lang="ru-RU" smtClean="0"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EABD9-D5FE-48D2-8828-AC0118395ADE}" type="datetime1">
              <a:rPr lang="ru-RU" smtClean="0"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6EB6-94B6-405E-BC62-6A8A35C11BD2}" type="datetime1">
              <a:rPr lang="ru-RU" smtClean="0"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0AC8-4E15-41C4-BB94-C5EAFBEDA3D3}" type="datetime1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612F-544D-4158-8255-415A77406B05}" type="datetime1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E7CC-253F-492F-8BCF-E412F53C9619}" type="datetime1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7797" y="462394"/>
            <a:ext cx="10786711" cy="125449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628" y="2341430"/>
            <a:ext cx="11507372" cy="188924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b="1" dirty="0">
                <a:solidFill>
                  <a:srgbClr val="1D4478"/>
                </a:solidFill>
                <a:ea typeface="+mj-ea"/>
                <a:cs typeface="+mj-cs"/>
              </a:rPr>
              <a:t>О правоприменительной практике </a:t>
            </a:r>
          </a:p>
          <a:p>
            <a:pPr>
              <a:spcBef>
                <a:spcPts val="0"/>
              </a:spcBef>
            </a:pPr>
            <a:r>
              <a:rPr lang="ru-RU" sz="3200" b="1" dirty="0">
                <a:solidFill>
                  <a:srgbClr val="1D4478"/>
                </a:solidFill>
                <a:ea typeface="+mj-ea"/>
                <a:cs typeface="+mj-cs"/>
              </a:rPr>
              <a:t>контрольной (надзорной) деятельности при осуществлении федерального государственного надзора в области безопасного использования и содержания лифтов за первое полугодие 2024 года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88128" y="6395606"/>
            <a:ext cx="24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D4478"/>
                </a:solidFill>
              </a:rPr>
              <a:t>29</a:t>
            </a:r>
            <a:r>
              <a:rPr lang="ru-RU" dirty="0">
                <a:solidFill>
                  <a:srgbClr val="1D4478"/>
                </a:solidFill>
              </a:rPr>
              <a:t> августа 2024 года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8D9BE-43B5-4FB2-9FDD-2C665F5F2902}"/>
              </a:ext>
            </a:extLst>
          </p:cNvPr>
          <p:cNvSpPr txBox="1"/>
          <p:nvPr/>
        </p:nvSpPr>
        <p:spPr>
          <a:xfrm>
            <a:off x="3389142" y="5395351"/>
            <a:ext cx="60983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Начальник Казанского отдела 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Бикметов Ильфат Фидаилевич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179343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5743C9C-7065-49AE-8FB4-B5F3BDA7FD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563956"/>
              </p:ext>
            </p:extLst>
          </p:nvPr>
        </p:nvGraphicFramePr>
        <p:xfrm>
          <a:off x="1097042" y="2090154"/>
          <a:ext cx="10256758" cy="39432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92284">
                  <a:extLst>
                    <a:ext uri="{9D8B030D-6E8A-4147-A177-3AD203B41FA5}">
                      <a16:colId xmlns:a16="http://schemas.microsoft.com/office/drawing/2014/main" val="3408957659"/>
                    </a:ext>
                  </a:extLst>
                </a:gridCol>
                <a:gridCol w="1767837">
                  <a:extLst>
                    <a:ext uri="{9D8B030D-6E8A-4147-A177-3AD203B41FA5}">
                      <a16:colId xmlns:a16="http://schemas.microsoft.com/office/drawing/2014/main" val="2851775039"/>
                    </a:ext>
                  </a:extLst>
                </a:gridCol>
                <a:gridCol w="1731007">
                  <a:extLst>
                    <a:ext uri="{9D8B030D-6E8A-4147-A177-3AD203B41FA5}">
                      <a16:colId xmlns:a16="http://schemas.microsoft.com/office/drawing/2014/main" val="3140273562"/>
                    </a:ext>
                  </a:extLst>
                </a:gridCol>
                <a:gridCol w="1268209">
                  <a:extLst>
                    <a:ext uri="{9D8B030D-6E8A-4147-A177-3AD203B41FA5}">
                      <a16:colId xmlns:a16="http://schemas.microsoft.com/office/drawing/2014/main" val="3795115149"/>
                    </a:ext>
                  </a:extLst>
                </a:gridCol>
                <a:gridCol w="1488809">
                  <a:extLst>
                    <a:ext uri="{9D8B030D-6E8A-4147-A177-3AD203B41FA5}">
                      <a16:colId xmlns:a16="http://schemas.microsoft.com/office/drawing/2014/main" val="1626433649"/>
                    </a:ext>
                  </a:extLst>
                </a:gridCol>
                <a:gridCol w="1708612">
                  <a:extLst>
                    <a:ext uri="{9D8B030D-6E8A-4147-A177-3AD203B41FA5}">
                      <a16:colId xmlns:a16="http://schemas.microsoft.com/office/drawing/2014/main" val="3299632115"/>
                    </a:ext>
                  </a:extLst>
                </a:gridCol>
              </a:tblGrid>
              <a:tr h="11265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организации, эксплуатирующих лифты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лифтов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аварии в 2022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аварии в 2023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аварии в 2024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304284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702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13025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69471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369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2670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062808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394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5458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164385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21153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8304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C68E482-663D-48D3-81E5-06CCAA04B380}"/>
              </a:ext>
            </a:extLst>
          </p:cNvPr>
          <p:cNvSpPr/>
          <p:nvPr/>
        </p:nvSpPr>
        <p:spPr>
          <a:xfrm>
            <a:off x="8726388" y="27010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7D40A5-11ED-4183-8E8D-4BB0963C5C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040" y="239322"/>
            <a:ext cx="432048" cy="48629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802E2E2-8D3A-4D37-9958-BD2B238FAF93}"/>
              </a:ext>
            </a:extLst>
          </p:cNvPr>
          <p:cNvSpPr txBox="1">
            <a:spLocks/>
          </p:cNvSpPr>
          <p:nvPr/>
        </p:nvSpPr>
        <p:spPr>
          <a:xfrm>
            <a:off x="364350" y="482470"/>
            <a:ext cx="8030421" cy="5381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основных показателей контрольной (надзорной) деятельности при осуществлении надзора в области безопасного использования и содержания лифтов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2C17153-8396-4480-A0F4-B3428C21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23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277842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663" y="216278"/>
            <a:ext cx="432048" cy="486296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889E511-9641-4DB5-9105-DE6A1644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3" y="216278"/>
            <a:ext cx="9846572" cy="11840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Профилактика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27435-0A58-461D-8E5E-049C90C866FD}"/>
              </a:ext>
            </a:extLst>
          </p:cNvPr>
          <p:cNvSpPr txBox="1"/>
          <p:nvPr/>
        </p:nvSpPr>
        <p:spPr>
          <a:xfrm>
            <a:off x="195935" y="1400309"/>
            <a:ext cx="119202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01.03.2023 решение о вводе объекта в эксплуатацию лифтов принимается владельцем объекта, в связи с этим контрольные осмотры лифтов Управлением не проводятся (постановление Правительства Российской Федерации от 30.11.2022 № 2166).</a:t>
            </a:r>
          </a:p>
        </p:txBody>
      </p:sp>
      <p:sp>
        <p:nvSpPr>
          <p:cNvPr id="11" name="Номер слайда 1">
            <a:extLst>
              <a:ext uri="{FF2B5EF4-FFF2-40B4-BE49-F238E27FC236}">
                <a16:creationId xmlns:a16="http://schemas.microsoft.com/office/drawing/2014/main" id="{ECB00D38-59F4-4F3C-AE08-7B27BCEC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092CF9-F46D-4F0B-812A-240F1E00EE51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85743C9C-7065-49AE-8FB4-B5F3BDA7FD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697468"/>
              </p:ext>
            </p:extLst>
          </p:nvPr>
        </p:nvGraphicFramePr>
        <p:xfrm>
          <a:off x="195935" y="2737138"/>
          <a:ext cx="11643139" cy="35513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73543">
                  <a:extLst>
                    <a:ext uri="{9D8B030D-6E8A-4147-A177-3AD203B41FA5}">
                      <a16:colId xmlns:a16="http://schemas.microsoft.com/office/drawing/2014/main" val="3408957659"/>
                    </a:ext>
                  </a:extLst>
                </a:gridCol>
                <a:gridCol w="5069596">
                  <a:extLst>
                    <a:ext uri="{9D8B030D-6E8A-4147-A177-3AD203B41FA5}">
                      <a16:colId xmlns:a16="http://schemas.microsoft.com/office/drawing/2014/main" val="2851775039"/>
                    </a:ext>
                  </a:extLst>
                </a:gridCol>
              </a:tblGrid>
              <a:tr h="12482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Профилактический мероприятия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304284"/>
                  </a:ext>
                </a:extLst>
              </a:tr>
              <a:tr h="4742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Объявление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предостережения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69471"/>
                  </a:ext>
                </a:extLst>
              </a:tr>
              <a:tr h="4038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Информирование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062808"/>
                  </a:ext>
                </a:extLst>
              </a:tr>
              <a:tr h="4463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Обобщение правоприменительной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практики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164385"/>
                  </a:ext>
                </a:extLst>
              </a:tr>
              <a:tr h="4652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Консультирование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83049"/>
                  </a:ext>
                </a:extLst>
              </a:tr>
              <a:tr h="5133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КНМ без взаимодействия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2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581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61031-11A3-4CDD-BE5A-D7862E10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12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2C08DD-03A8-4690-93E8-DAA285334640}"/>
              </a:ext>
            </a:extLst>
          </p:cNvPr>
          <p:cNvSpPr/>
          <p:nvPr/>
        </p:nvSpPr>
        <p:spPr>
          <a:xfrm>
            <a:off x="8688288" y="277842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11D951-1640-4699-A803-8BCCF1E63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663" y="216278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6371A05-C724-4462-9FE3-AF1EACF54D20}"/>
              </a:ext>
            </a:extLst>
          </p:cNvPr>
          <p:cNvSpPr txBox="1">
            <a:spLocks/>
          </p:cNvSpPr>
          <p:nvPr/>
        </p:nvSpPr>
        <p:spPr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Анализ правоприменительной практики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F6371A05-C724-4462-9FE3-AF1EACF54D20}"/>
              </a:ext>
            </a:extLst>
          </p:cNvPr>
          <p:cNvSpPr txBox="1">
            <a:spLocks/>
          </p:cNvSpPr>
          <p:nvPr/>
        </p:nvSpPr>
        <p:spPr>
          <a:xfrm>
            <a:off x="497305" y="1325373"/>
            <a:ext cx="11229473" cy="53961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algn="just">
              <a:buFontTx/>
              <a:buChar char="-"/>
              <a:defRPr/>
            </a:pPr>
            <a:r>
              <a:rPr lang="ru-RU" sz="2800" b="1" cap="all" dirty="0">
                <a:latin typeface="+mn-lt"/>
                <a:ea typeface="+mn-ea"/>
                <a:cs typeface="Times New Roman" panose="02020603050405020304" pitchFamily="18" charset="0"/>
              </a:rPr>
              <a:t>большое количество находящегося в эксплуатации оборудования, отработавшего свой расчётный срок службы (ресурс);</a:t>
            </a:r>
          </a:p>
          <a:p>
            <a:pPr algn="just">
              <a:defRPr/>
            </a:pPr>
            <a:r>
              <a:rPr lang="ru-RU" sz="2800" b="1" cap="all" dirty="0">
                <a:latin typeface="+mn-lt"/>
                <a:ea typeface="+mn-ea"/>
                <a:cs typeface="Times New Roman" panose="02020603050405020304" pitchFamily="18" charset="0"/>
              </a:rPr>
              <a:t>- низкий уровень исполнительской дисциплины обслуживающего оборудование персонала, руководителей и специалистов предприятий (организаций), осуществляющих его эксплуатацию, ремонт, освидетельствование, диагностирование, в связи с чем необходимо повышение эффективности контрольной (надзорной)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65873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61031-11A3-4CDD-BE5A-D7862E10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13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2C08DD-03A8-4690-93E8-DAA285334640}"/>
              </a:ext>
            </a:extLst>
          </p:cNvPr>
          <p:cNvSpPr/>
          <p:nvPr/>
        </p:nvSpPr>
        <p:spPr>
          <a:xfrm>
            <a:off x="8688288" y="24610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11D951-1640-4699-A803-8BCCF1E63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663" y="18454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6371A05-C724-4462-9FE3-AF1EACF54D20}"/>
              </a:ext>
            </a:extLst>
          </p:cNvPr>
          <p:cNvSpPr txBox="1">
            <a:spLocks/>
          </p:cNvSpPr>
          <p:nvPr/>
        </p:nvSpPr>
        <p:spPr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Рекомендации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F6371A05-C724-4462-9FE3-AF1EACF54D20}"/>
              </a:ext>
            </a:extLst>
          </p:cNvPr>
          <p:cNvSpPr txBox="1">
            <a:spLocks/>
          </p:cNvSpPr>
          <p:nvPr/>
        </p:nvSpPr>
        <p:spPr>
          <a:xfrm>
            <a:off x="211016" y="1186962"/>
            <a:ext cx="11480593" cy="553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dirty="0">
                <a:latin typeface="+mn-lt"/>
                <a:ea typeface="+mn-ea"/>
                <a:cs typeface="Times New Roman" panose="02020603050405020304" pitchFamily="18" charset="0"/>
              </a:rPr>
              <a:t>1. Разработать и реализовывать на объектах предупредительные (профилактические) мероприятия, направленные на снижение рисков аварийности, а также обеспечение устойчивости функционирования объектов;</a:t>
            </a:r>
          </a:p>
          <a:p>
            <a:pPr marL="457200" indent="-457200" algn="just">
              <a:buFontTx/>
              <a:buChar char="-"/>
              <a:defRPr/>
            </a:pPr>
            <a:endParaRPr lang="ru-RU" sz="16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600" dirty="0">
                <a:latin typeface="+mn-lt"/>
                <a:ea typeface="+mn-ea"/>
                <a:cs typeface="Times New Roman" panose="02020603050405020304" pitchFamily="18" charset="0"/>
              </a:rPr>
              <a:t>2. Обеспечить неукоснительное выполнение нормативных требований, установленных 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    исключением эскалаторов в метрополитенах, утвержденными постановлением правительства российской федерации от 20.10.2023 № 1744 (далее – правила № 1744), в том числе:</a:t>
            </a:r>
          </a:p>
          <a:p>
            <a:pPr algn="just">
              <a:defRPr/>
            </a:pPr>
            <a:endParaRPr lang="ru-RU" sz="16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+mn-lt"/>
                <a:ea typeface="+mn-ea"/>
                <a:cs typeface="Times New Roman" panose="02020603050405020304" pitchFamily="18" charset="0"/>
              </a:rPr>
              <a:t>подпункта «б» пункта 5 правил № 1744 в части направления уведомления о вводе объекта в эксплуатацию в десятидневный срок со дня принятия им решения о вводе объекта в эксплуатацию в федеральную службу по экологическому, технологическому и атомному надзору, для проведения в соответствии с пунктом 10 правил № 1744 учета объектов в реестре объектов;</a:t>
            </a:r>
          </a:p>
          <a:p>
            <a:pPr algn="just">
              <a:defRPr/>
            </a:pPr>
            <a:endParaRPr lang="ru-RU" sz="16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+mn-lt"/>
                <a:ea typeface="+mn-ea"/>
                <a:cs typeface="Times New Roman" panose="02020603050405020304" pitchFamily="18" charset="0"/>
              </a:rPr>
              <a:t>пункта 12 правил № 1744 в части направления уведомления о выводе объекта из эксплуатации в десятидневный срок со дня прекращения использования объекта в федеральную службу по экологическому, технологическому и атомному надзору, для проведения в соответствии с пунктом 10 правил № 1744 изменений в сведениях по учету объектов в реестре объектов;</a:t>
            </a:r>
          </a:p>
          <a:p>
            <a:pPr algn="just">
              <a:defRPr/>
            </a:pPr>
            <a:endParaRPr lang="ru-RU" sz="16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+mn-lt"/>
                <a:ea typeface="+mn-ea"/>
                <a:cs typeface="Times New Roman" panose="02020603050405020304" pitchFamily="18" charset="0"/>
              </a:rPr>
              <a:t>пункта 15 правил № 1744 в части направления уведомления о смене владельца объекта в течение 10 рабочих дней срок со дня перехода к нему права владения и пользования объектом в федеральную службу по экологическому, технологическому и атомному надзору, для проведения в соответствии с пунктом 10 правил № 1744 изменений в сведениях по учету объектов в реестре объектов; обратить особое внимание на принимаемые нормативные правовые акты, актуализирующие обязательные требования в области безопасного использования и содержания опасных технических устройств зданий и сооружений.</a:t>
            </a:r>
          </a:p>
        </p:txBody>
      </p:sp>
    </p:spTree>
    <p:extLst>
      <p:ext uri="{BB962C8B-B14F-4D97-AF65-F5344CB8AC3E}">
        <p14:creationId xmlns:p14="http://schemas.microsoft.com/office/powerpoint/2010/main" val="1037539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5">
                    <a:lumMod val="75000"/>
                  </a:schemeClr>
                </a:solidFill>
              </a:rPr>
              <a:t>Благодарю за внимание!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84137"/>
            <a:ext cx="9144000" cy="1689101"/>
            <a:chOff x="0" y="-278"/>
            <a:chExt cx="5760" cy="1064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78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solidFill>
                    <a:schemeClr val="accent5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solidFill>
                    <a:schemeClr val="accent5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61031-11A3-4CDD-BE5A-D7862E10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2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2C08DD-03A8-4690-93E8-DAA285334640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11D951-1640-4699-A803-8BCCF1E63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BA3BA48-E4D0-4443-83D4-47AF05479DA0}"/>
              </a:ext>
            </a:extLst>
          </p:cNvPr>
          <p:cNvSpPr txBox="1">
            <a:spLocks/>
          </p:cNvSpPr>
          <p:nvPr/>
        </p:nvSpPr>
        <p:spPr>
          <a:xfrm>
            <a:off x="-1235972" y="428644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0EBA2F-4E0B-43D1-8730-347FFCF363BB}"/>
              </a:ext>
            </a:extLst>
          </p:cNvPr>
          <p:cNvSpPr txBox="1"/>
          <p:nvPr/>
        </p:nvSpPr>
        <p:spPr>
          <a:xfrm>
            <a:off x="117446" y="1506765"/>
            <a:ext cx="1171348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закон "О государственном контроле (надзоре) и муниципальном контроле в Российской Федерации" от 31.07.2020 N 248-ФЗ (последняя редакция);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Федеральный закон от 27.07.2010 № 225-ФЗ «Об обязательном страховании гражданской ответственности владельца опасного объекта за причинение вреда в результате аварии на опасном объекте»;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Ростехнадзора от 02.03.2021 N 81 (ред. от 21.08.2024) "Об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ответственности";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Федеральный закон от 03.07.2016 № 238-ФЗ «О независимой оценке квалификации»;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Приказ Ростехнадзора от 28.12.2023 N 495 "Об утверждении Порядка ведения реестра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подлежащих учету Федеральной службой по экологическому, технологическому и атомному надзору" (Зарегистрировано в Минюсте России 31.01.2024 N 77085);</a:t>
            </a:r>
          </a:p>
        </p:txBody>
      </p:sp>
    </p:spTree>
    <p:extLst>
      <p:ext uri="{BB962C8B-B14F-4D97-AF65-F5344CB8AC3E}">
        <p14:creationId xmlns:p14="http://schemas.microsoft.com/office/powerpoint/2010/main" val="177437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0B0BE2-9C31-41F6-81F0-76995A29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3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8211A7E-C38C-4473-9E74-EC921B959903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B0BA49-F9C3-442B-8EFF-1162BD475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54B127F-419A-4C43-B39C-F35FB320E589}"/>
              </a:ext>
            </a:extLst>
          </p:cNvPr>
          <p:cNvSpPr txBox="1">
            <a:spLocks/>
          </p:cNvSpPr>
          <p:nvPr/>
        </p:nvSpPr>
        <p:spPr>
          <a:xfrm>
            <a:off x="-1544694" y="428644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0EBA2F-4E0B-43D1-8730-347FFCF363BB}"/>
              </a:ext>
            </a:extLst>
          </p:cNvPr>
          <p:cNvSpPr txBox="1"/>
          <p:nvPr/>
        </p:nvSpPr>
        <p:spPr>
          <a:xfrm>
            <a:off x="117446" y="1506765"/>
            <a:ext cx="118541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Постановление Правительства РФ от 16.02.2023 № 241 «Об утверждении Положения о федеральном государственном контроле (надзоре) в области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метрополитенах»;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Постановление Правительства РФ от 24.06.2017 № 743 «Об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метрополитенах» (действуют до 01.09.2024);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Постановление Правительства РФ от 20.10.2023 № 1744 «Об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метрополитенах» (действующее с 01.09.2024 по 31.08.2030);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Постановление Правительства РФ от 23.08.2014 № 848 «Об утверждении Правил проведения технического расследования причин аварий на опасных объектах - лифтах, подъемных платформах для инвалидов, пассажирских конвейерах (движущихся пешеходных дорожках), эскалаторах (за исключением эскалаторов в метрополитенах)»;</a:t>
            </a:r>
          </a:p>
        </p:txBody>
      </p:sp>
    </p:spTree>
    <p:extLst>
      <p:ext uri="{BB962C8B-B14F-4D97-AF65-F5344CB8AC3E}">
        <p14:creationId xmlns:p14="http://schemas.microsoft.com/office/powerpoint/2010/main" val="179575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A32C1B-8456-418A-BE1E-EC43125E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4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59D0E-3A64-4CB2-8C92-4D4F5336B272}"/>
              </a:ext>
            </a:extLst>
          </p:cNvPr>
          <p:cNvSpPr txBox="1"/>
          <p:nvPr/>
        </p:nvSpPr>
        <p:spPr>
          <a:xfrm>
            <a:off x="208547" y="1690688"/>
            <a:ext cx="11742821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Приказ Ростехнадзора от 14.08.2017 № 309 «Об утверждении форм документов, необходимых для реализации пунктов 13, 15, 23 Правил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утвержденных постановлением Правительства Российской Федерации от 24 июня 2017 г. № 743»;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Приказ Ростехнадзора от 17.02.2023 № 72 «Об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её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метрополитенах»;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D6DD752-CF06-493B-BF91-A1873FB0DFF1}"/>
              </a:ext>
            </a:extLst>
          </p:cNvPr>
          <p:cNvSpPr txBox="1">
            <a:spLocks/>
          </p:cNvSpPr>
          <p:nvPr/>
        </p:nvSpPr>
        <p:spPr>
          <a:xfrm>
            <a:off x="-1737993" y="506657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</p:spTree>
    <p:extLst>
      <p:ext uri="{BB962C8B-B14F-4D97-AF65-F5344CB8AC3E}">
        <p14:creationId xmlns:p14="http://schemas.microsoft.com/office/powerpoint/2010/main" val="270775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A32C1B-8456-418A-BE1E-EC43125E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5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59D0E-3A64-4CB2-8C92-4D4F5336B272}"/>
              </a:ext>
            </a:extLst>
          </p:cNvPr>
          <p:cNvSpPr txBox="1"/>
          <p:nvPr/>
        </p:nvSpPr>
        <p:spPr>
          <a:xfrm>
            <a:off x="208547" y="1690688"/>
            <a:ext cx="1174282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Приказ Ростехнадзора от 28.03.2024 № 110 «Об утверждении форм документов, используемых Федеральной службой по экологическому, технологическому и атомному надзору при осуществлении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метрополитенах» (действующие с 06.07.2024);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Технический регламент Таможенного союза от 18.10.2011 № 011/2011 «ТР ТС 011/2011. Технический регламент Таможенного союза «Безопасность лифтов»;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D6DD752-CF06-493B-BF91-A1873FB0DFF1}"/>
              </a:ext>
            </a:extLst>
          </p:cNvPr>
          <p:cNvSpPr txBox="1">
            <a:spLocks/>
          </p:cNvSpPr>
          <p:nvPr/>
        </p:nvSpPr>
        <p:spPr>
          <a:xfrm>
            <a:off x="-1737993" y="506657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</p:spTree>
    <p:extLst>
      <p:ext uri="{BB962C8B-B14F-4D97-AF65-F5344CB8AC3E}">
        <p14:creationId xmlns:p14="http://schemas.microsoft.com/office/powerpoint/2010/main" val="212445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A32C1B-8456-418A-BE1E-EC43125E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6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59D0E-3A64-4CB2-8C92-4D4F5336B272}"/>
              </a:ext>
            </a:extLst>
          </p:cNvPr>
          <p:cNvSpPr txBox="1"/>
          <p:nvPr/>
        </p:nvSpPr>
        <p:spPr>
          <a:xfrm>
            <a:off x="208547" y="1690688"/>
            <a:ext cx="1169272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Решение Коллегии ЕЭК от 29.05.2018 № 93 «О перечне международных и региональных (межгосударственных) стандартов, а в случае их отсутствия - национальных (государственных) стандартов, в результате применения которых на добровольной основе обеспечивается соблюдение требований технического регламента Таможенного союза «Безопасность лифтов» (ТР ТС 011/2011), и перечне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 Таможенного союза «Безопасность лифтов» (ТР ТС 011/2011) и осуществления оценки соответствия объектов технического регулирования».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D6DD752-CF06-493B-BF91-A1873FB0DFF1}"/>
              </a:ext>
            </a:extLst>
          </p:cNvPr>
          <p:cNvSpPr txBox="1">
            <a:spLocks/>
          </p:cNvSpPr>
          <p:nvPr/>
        </p:nvSpPr>
        <p:spPr>
          <a:xfrm>
            <a:off x="-1737993" y="506657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</p:spTree>
    <p:extLst>
      <p:ext uri="{BB962C8B-B14F-4D97-AF65-F5344CB8AC3E}">
        <p14:creationId xmlns:p14="http://schemas.microsoft.com/office/powerpoint/2010/main" val="2831302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2F9954-4BA3-435F-BC0E-8FAD59C7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8F97965-12BB-4777-B825-9E3539B88ECC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C5F5DD-CF36-420B-B20F-C4D00D3159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4C5700-AE63-4FCA-BB47-D1A12FCCC6AE}"/>
              </a:ext>
            </a:extLst>
          </p:cNvPr>
          <p:cNvSpPr txBox="1"/>
          <p:nvPr/>
        </p:nvSpPr>
        <p:spPr>
          <a:xfrm>
            <a:off x="-115253" y="641553"/>
            <a:ext cx="8886546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законодательстве</a:t>
            </a:r>
            <a:endParaRPr lang="ru-RU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3837" y="4171136"/>
            <a:ext cx="1136432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01.09.2024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20.10.2023 N 1744 "Об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(вместе с "Правилами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57" y="1783978"/>
            <a:ext cx="114546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РФ от 24.06.2017 N 743 (ред. от 03.02.2023) "Об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метрополитенах" (вместе с "Правилами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метрополитенах") (с изм. и доп., вступ. в силу с 01.03.2023).</a:t>
            </a:r>
          </a:p>
        </p:txBody>
      </p:sp>
    </p:spTree>
    <p:extLst>
      <p:ext uri="{BB962C8B-B14F-4D97-AF65-F5344CB8AC3E}">
        <p14:creationId xmlns:p14="http://schemas.microsoft.com/office/powerpoint/2010/main" val="230532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2F9954-4BA3-435F-BC0E-8FAD59C7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8F97965-12BB-4777-B825-9E3539B88ECC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C5F5DD-CF36-420B-B20F-C4D00D3159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4C5700-AE63-4FCA-BB47-D1A12FCCC6AE}"/>
              </a:ext>
            </a:extLst>
          </p:cNvPr>
          <p:cNvSpPr txBox="1"/>
          <p:nvPr/>
        </p:nvSpPr>
        <p:spPr>
          <a:xfrm>
            <a:off x="-115253" y="641553"/>
            <a:ext cx="8886546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законодательстве</a:t>
            </a:r>
            <a:endParaRPr lang="ru-RU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3103" y="2081318"/>
            <a:ext cx="112857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01.09.2024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Пункты 3,4, 5б, 9-25 Правил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утвержденных постановлением Правительства РФ от 20.10.2023 N 1744, входят в приказ Федеральной службы по экологическому, технологическому и атомному надзору от 02.03.2021 № 81 «Об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2843079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2774" y="1841242"/>
            <a:ext cx="1139379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сведений о выводе отработавшего назначенный срок службы лифта, подъемной платформы для инвалидов, пассажирского конвейера (движущейся пешеходной дорожки) или эскалатора, за исключением эскалаторов в метрополитенах (далее - опасное техническое устройство здания и сооружения), из эксплуатации (за исключением устройств, установленных в многоквартирных домах),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в реестре опасных технических устройств здания и сооружения сведений об опасном техническом устройстве здания и сооружения, установленном на объекте капитального строительства, более 20 рабочих дней со дня ввода такого объекта капитального строительства в эксплуатацию.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сведений о выводе отработавшего назначенный срок службы и установленного в многоквартирном доме опасного технического устройства здания и сооружения из эксплуатации,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153" y="99632"/>
            <a:ext cx="8545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Ростехнадзора от 17.02.2023 N 72 "Об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(Зарегистрировано в Минюсте России 01.03.2023 N 72485)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287234" y="385785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609" y="324221"/>
            <a:ext cx="432048" cy="48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82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7155</TotalTime>
  <Words>1802</Words>
  <Application>Microsoft Office PowerPoint</Application>
  <PresentationFormat>Широкоэкранный</PresentationFormat>
  <Paragraphs>145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Тема Office</vt:lpstr>
      <vt:lpstr>ФЕДЕРАЛЬНАЯ СЛУЖБА по экологическому, технологическому и атомному надзору  Приволжское управление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Профилактика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Измайлова Зульфия Наилевна</cp:lastModifiedBy>
  <cp:revision>168</cp:revision>
  <dcterms:created xsi:type="dcterms:W3CDTF">2021-10-13T13:11:18Z</dcterms:created>
  <dcterms:modified xsi:type="dcterms:W3CDTF">2024-08-28T13:05:09Z</dcterms:modified>
</cp:coreProperties>
</file>